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9" r:id="rId4"/>
    <p:sldId id="260" r:id="rId5"/>
    <p:sldId id="261" r:id="rId6"/>
    <p:sldId id="262" r:id="rId7"/>
    <p:sldId id="272" r:id="rId8"/>
    <p:sldId id="263" r:id="rId9"/>
    <p:sldId id="264" r:id="rId10"/>
    <p:sldId id="265" r:id="rId11"/>
    <p:sldId id="266" r:id="rId12"/>
    <p:sldId id="273" r:id="rId13"/>
    <p:sldId id="267" r:id="rId14"/>
    <p:sldId id="268" r:id="rId15"/>
    <p:sldId id="269" r:id="rId16"/>
    <p:sldId id="270" r:id="rId17"/>
    <p:sldId id="271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3" r:id="rId29"/>
    <p:sldId id="285" r:id="rId30"/>
    <p:sldId id="286" r:id="rId31"/>
    <p:sldId id="287" r:id="rId32"/>
    <p:sldId id="288" r:id="rId33"/>
    <p:sldId id="289" r:id="rId34"/>
    <p:sldId id="291" r:id="rId35"/>
    <p:sldId id="292" r:id="rId36"/>
    <p:sldId id="293" r:id="rId37"/>
    <p:sldId id="294" r:id="rId38"/>
    <p:sldId id="296" r:id="rId39"/>
    <p:sldId id="297" r:id="rId40"/>
    <p:sldId id="298" r:id="rId41"/>
    <p:sldId id="299" r:id="rId42"/>
    <p:sldId id="301" r:id="rId43"/>
    <p:sldId id="300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3439" autoAdjust="0"/>
  </p:normalViewPr>
  <p:slideViewPr>
    <p:cSldViewPr snapToGrid="0">
      <p:cViewPr>
        <p:scale>
          <a:sx n="83" d="100"/>
          <a:sy n="83" d="100"/>
        </p:scale>
        <p:origin x="57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56F8D-CBBE-4E82-88CA-D55F77CEF465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139F9-6A75-45D7-96F5-A6800802DC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15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905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131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332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651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800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267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56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998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99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018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218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1429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564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767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596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479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562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467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965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572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124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961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131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821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304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559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278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043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55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647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69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935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213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71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81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59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67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4B1F1-4DA7-425D-9E74-9CCF332327A2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40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ocs.unity3d.com/cn/2022.2/Manual/SL-ShaderSemantics.html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ity.cn/cn/2022.1/Manual/SL-ShaderLOD.html" TargetMode="External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cs.unity.cn/cn/2022.1/Manual/SL-Name.html" TargetMode="External"/><Relationship Id="rId5" Type="http://schemas.openxmlformats.org/officeDocument/2006/relationships/image" Target="../media/image60.png"/><Relationship Id="rId4" Type="http://schemas.openxmlformats.org/officeDocument/2006/relationships/hyperlink" Target="https://docs.unity.cn/cn/2022.1/Manual/shader-shaderlab-commands.html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.cn/cn/2022.1/Manual/SL-PassTag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.cn/cn/2022.1/Manual/SL-SubShaderTags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.cn/cn/2022.1/Manual/SL-SubShaderTags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.cn/cn/2022.1/Manual/SL-SubShaderTags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ocs.unity.cn/cn/2022.1/Manual/SL-VertexProgramInputs.html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HEJI-1">
            <a:extLst>
              <a:ext uri="{FF2B5EF4-FFF2-40B4-BE49-F238E27FC236}">
                <a16:creationId xmlns:a16="http://schemas.microsoft.com/office/drawing/2014/main" xmlns="" id="{B4200114-5EBD-FC13-ECB3-F673A8764A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13" name="iSHEJI-2">
            <a:extLst>
              <a:ext uri="{FF2B5EF4-FFF2-40B4-BE49-F238E27FC236}">
                <a16:creationId xmlns:a16="http://schemas.microsoft.com/office/drawing/2014/main" xmlns="" id="{961D4E6A-BCB0-3883-E8B4-08048918D8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iSHEJI-3">
            <a:extLst>
              <a:ext uri="{FF2B5EF4-FFF2-40B4-BE49-F238E27FC236}">
                <a16:creationId xmlns:a16="http://schemas.microsoft.com/office/drawing/2014/main" xmlns="" id="{913128C2-FD54-FA7A-7F19-1877B6D45AF4}"/>
              </a:ext>
            </a:extLst>
          </p:cNvPr>
          <p:cNvSpPr txBox="1"/>
          <p:nvPr/>
        </p:nvSpPr>
        <p:spPr>
          <a:xfrm>
            <a:off x="465171" y="3686210"/>
            <a:ext cx="664428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Hello,Shader</a:t>
            </a:r>
            <a:endParaRPr kumimoji="0" lang="zh-CN" altLang="en-US" sz="80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474695" y="6309836"/>
            <a:ext cx="211506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BRP 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0" name="iSHEJI-6">
            <a:extLst>
              <a:ext uri="{FF2B5EF4-FFF2-40B4-BE49-F238E27FC236}">
                <a16:creationId xmlns:a16="http://schemas.microsoft.com/office/drawing/2014/main" xmlns="" id="{F9F39327-228E-5F56-87E7-B10151AD4011}"/>
              </a:ext>
            </a:extLst>
          </p:cNvPr>
          <p:cNvSpPr txBox="1"/>
          <p:nvPr/>
        </p:nvSpPr>
        <p:spPr>
          <a:xfrm>
            <a:off x="312770" y="2429110"/>
            <a:ext cx="52227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90600" algn="l"/>
              </a:tabLst>
              <a:defRPr/>
            </a:pPr>
            <a:r>
              <a:rPr lang="en-US" altLang="zh-CN" sz="8000" dirty="0" smtClean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8000" dirty="0" smtClean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  <a:r>
              <a:rPr lang="en-US" altLang="zh-CN" sz="8000" dirty="0" smtClean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0-</a:t>
            </a:r>
            <a:endParaRPr lang="zh-CN" altLang="en-US" sz="80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7">
            <a:extLst>
              <a:ext uri="{FF2B5EF4-FFF2-40B4-BE49-F238E27FC236}">
                <a16:creationId xmlns:a16="http://schemas.microsoft.com/office/drawing/2014/main" xmlns="" id="{66A93946-C575-5884-B850-596DD83126D5}"/>
              </a:ext>
            </a:extLst>
          </p:cNvPr>
          <p:cNvSpPr/>
          <p:nvPr/>
        </p:nvSpPr>
        <p:spPr>
          <a:xfrm>
            <a:off x="7109458" y="1143000"/>
            <a:ext cx="4388771" cy="416242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31" name="iSHEJI-10">
            <a:extLst>
              <a:ext uri="{FF2B5EF4-FFF2-40B4-BE49-F238E27FC236}">
                <a16:creationId xmlns:a16="http://schemas.microsoft.com/office/drawing/2014/main" xmlns="" id="{08D13A22-CB76-AD55-3EAE-B689110F3DDB}"/>
              </a:ext>
            </a:extLst>
          </p:cNvPr>
          <p:cNvCxnSpPr>
            <a:cxnSpLocks/>
          </p:cNvCxnSpPr>
          <p:nvPr/>
        </p:nvCxnSpPr>
        <p:spPr>
          <a:xfrm>
            <a:off x="474695" y="6254115"/>
            <a:ext cx="4550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11">
            <a:extLst>
              <a:ext uri="{FF2B5EF4-FFF2-40B4-BE49-F238E27FC236}">
                <a16:creationId xmlns:a16="http://schemas.microsoft.com/office/drawing/2014/main" xmlns="" id="{587D2A64-05DD-1D9C-3118-EF1387F00DCD}"/>
              </a:ext>
            </a:extLst>
          </p:cNvPr>
          <p:cNvSpPr/>
          <p:nvPr/>
        </p:nvSpPr>
        <p:spPr>
          <a:xfrm>
            <a:off x="11308430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7" name="iSHEJI-12">
            <a:extLst>
              <a:ext uri="{FF2B5EF4-FFF2-40B4-BE49-F238E27FC236}">
                <a16:creationId xmlns:a16="http://schemas.microsoft.com/office/drawing/2014/main" xmlns="" id="{615485FE-9529-8F96-E733-DF53F13EA6FD}"/>
              </a:ext>
            </a:extLst>
          </p:cNvPr>
          <p:cNvSpPr/>
          <p:nvPr/>
        </p:nvSpPr>
        <p:spPr>
          <a:xfrm>
            <a:off x="11461214" y="6352382"/>
            <a:ext cx="100012" cy="100012"/>
          </a:xfrm>
          <a:prstGeom prst="ellips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xmlns="" id="{9F65F667-3C6B-4DF9-0DC8-3DAD2DEF8327}"/>
              </a:ext>
            </a:extLst>
          </p:cNvPr>
          <p:cNvSpPr/>
          <p:nvPr/>
        </p:nvSpPr>
        <p:spPr>
          <a:xfrm>
            <a:off x="11614002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xmlns="" id="{D0D1EDBA-892E-A54E-0884-860A7F59EC8B}"/>
              </a:ext>
            </a:extLst>
          </p:cNvPr>
          <p:cNvSpPr/>
          <p:nvPr/>
        </p:nvSpPr>
        <p:spPr>
          <a:xfrm>
            <a:off x="11766786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55" y="1290177"/>
            <a:ext cx="3855175" cy="3868069"/>
          </a:xfrm>
          <a:prstGeom prst="rect">
            <a:avLst/>
          </a:prstGeom>
        </p:spPr>
      </p:pic>
      <p:sp>
        <p:nvSpPr>
          <p:cNvPr id="16" name="iSHEJI-3">
            <a:extLst>
              <a:ext uri="{FF2B5EF4-FFF2-40B4-BE49-F238E27FC236}">
                <a16:creationId xmlns:a16="http://schemas.microsoft.com/office/drawing/2014/main" xmlns="" id="{913128C2-FD54-FA7A-7F19-1877B6D45AF4}"/>
              </a:ext>
            </a:extLst>
          </p:cNvPr>
          <p:cNvSpPr txBox="1"/>
          <p:nvPr/>
        </p:nvSpPr>
        <p:spPr>
          <a:xfrm>
            <a:off x="6089905" y="6193193"/>
            <a:ext cx="51657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0" dirty="0" smtClean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主题：渲染管线、</a:t>
            </a:r>
            <a:r>
              <a:rPr lang="en-US" altLang="zh-CN" sz="2400" spc="0" dirty="0" err="1" smtClean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400" spc="0" dirty="0" smtClean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组成、模板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28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597401"/>
            <a:ext cx="33905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TEXCOORDx---UV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坐标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6728957" y="2597401"/>
            <a:ext cx="31830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TANGENT---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切线矢量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4" y="3124403"/>
            <a:ext cx="2722450" cy="27224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17" y="3329588"/>
            <a:ext cx="2722450" cy="2722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40" y="5326456"/>
            <a:ext cx="3095047" cy="1356134"/>
          </a:xfrm>
          <a:prstGeom prst="rect">
            <a:avLst/>
          </a:prstGeom>
        </p:spPr>
      </p:pic>
      <p:pic>
        <p:nvPicPr>
          <p:cNvPr id="3073" name="Picture 1" descr="https://cdn.nlark.com/yuque/0/2022/png/25565329/1670307189187-9d17bdc1-7817-4c59-87d7-31ca016491c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957" y="3124402"/>
            <a:ext cx="5227920" cy="292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257386" y="3329588"/>
            <a:ext cx="293461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蓝色</a:t>
            </a:r>
            <a:r>
              <a:rPr lang="en-US" altLang="zh-CN" sz="1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</a:t>
            </a:r>
            <a:endParaRPr lang="en-US" altLang="zh-CN" sz="18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绿色</a:t>
            </a:r>
            <a:r>
              <a:rPr lang="en-US" altLang="zh-CN" sz="1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切线和副切线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677044" y="6118723"/>
            <a:ext cx="351495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切线和副切线的朝向与</a:t>
            </a:r>
            <a:r>
              <a:rPr lang="en-US" altLang="zh-CN" sz="18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1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有关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855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597401"/>
            <a:ext cx="33905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顶点色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3420523"/>
            <a:ext cx="2770911" cy="28889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054" y="3233044"/>
            <a:ext cx="2959245" cy="739810"/>
          </a:xfrm>
          <a:prstGeom prst="rect">
            <a:avLst/>
          </a:prstGeom>
        </p:spPr>
      </p:pic>
      <p:sp>
        <p:nvSpPr>
          <p:cNvPr id="17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400165" y="5376404"/>
            <a:ext cx="339054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运用：</a:t>
            </a:r>
            <a:r>
              <a:rPr lang="zh-CN" altLang="en-US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特效</a:t>
            </a:r>
            <a:r>
              <a:rPr lang="en-US" altLang="zh-CN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顶点动画</a:t>
            </a:r>
            <a:endParaRPr lang="en-US" altLang="zh-CN" sz="2400" spc="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上动下不动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下方为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，上方为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084" y="2023313"/>
            <a:ext cx="2834886" cy="3353091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9515192" y="2331090"/>
            <a:ext cx="0" cy="9398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9803395" y="2331090"/>
            <a:ext cx="0" cy="9909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064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665816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/>
            </a:r>
            <a:b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顶点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着色器的传输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049" name="Picture 1" descr="https://cdn.nlark.com/yuque/0/2022/jpeg/25565329/1642647892013-e2f58f80-0bb7-4e93-9bd3-485c9ddb8965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750" y="3378328"/>
            <a:ext cx="2881689" cy="23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cdn.nlark.com/yuque/0/2022/jpeg/25565329/1642648105163-7ac7749e-406b-4916-b9f1-556d37c1fdf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207770"/>
            <a:ext cx="3923848" cy="275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4875788" y="619214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更改渲染状态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859290" y="6192150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调用</a:t>
            </a:r>
            <a:r>
              <a:rPr lang="en-US" altLang="zh-CN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Draw Call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022" y="908793"/>
            <a:ext cx="4162366" cy="2008414"/>
          </a:xfrm>
          <a:prstGeom prst="rect">
            <a:avLst/>
          </a:prstGeom>
        </p:spPr>
      </p:pic>
      <p:pic>
        <p:nvPicPr>
          <p:cNvPr id="1026" name="Picture 2" descr="snipaste20220120_10531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02" y="3441030"/>
            <a:ext cx="3836988" cy="229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191214" y="6192149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CPU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加载到显存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98568" y="6346036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6849400" y="6343088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73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2631351"/>
            <a:ext cx="7207824" cy="2737354"/>
          </a:xfrm>
          <a:prstGeom prst="rect">
            <a:avLst/>
          </a:prstGeom>
        </p:spPr>
      </p:pic>
      <p:sp>
        <p:nvSpPr>
          <p:cNvPr id="13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879159" y="2631351"/>
            <a:ext cx="3390542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能做啥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处理顶点信息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传递顶点信息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225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2739993"/>
            <a:ext cx="439624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处理顶点信息：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顶点动画</a:t>
            </a:r>
            <a:r>
              <a:rPr lang="en-US" altLang="zh-CN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24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改变顶点位置信息</a:t>
            </a:r>
            <a:endParaRPr lang="en-US" altLang="zh-CN" sz="24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" name="GIF-2023-1-28-19-59-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5134" y="3518228"/>
            <a:ext cx="3733800" cy="21494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378" y="2331090"/>
            <a:ext cx="5949753" cy="3336613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821378" y="5891940"/>
            <a:ext cx="55367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对顶点数据中的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y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分量进行位移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044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2739993"/>
            <a:ext cx="439624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传递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顶点信息：</a:t>
            </a:r>
            <a:r>
              <a:rPr lang="zh-CN" altLang="en-US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最常用的形式</a:t>
            </a:r>
            <a:endParaRPr lang="en-US" altLang="zh-CN" sz="2400" spc="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3239773"/>
            <a:ext cx="6203658" cy="3007117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638858" y="3528675"/>
            <a:ext cx="246974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最关键，必须存在</a:t>
            </a:r>
            <a: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是变换到</a:t>
            </a:r>
            <a:r>
              <a:rPr lang="zh-CN" altLang="en-US" sz="2000" u="sng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裁剪空间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的顶点位置信息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6737026" y="3990340"/>
            <a:ext cx="1783532" cy="41955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547915" y="5156027"/>
            <a:ext cx="1541763" cy="34473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162449" y="4966668"/>
            <a:ext cx="261610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计算光照一般都会使用</a:t>
            </a:r>
            <a:endParaRPr lang="en-US" altLang="zh-CN" sz="2000" spc="0" dirty="0" smtClean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是变换到</a:t>
            </a:r>
            <a:r>
              <a:rPr lang="zh-CN" altLang="en-US" sz="2000" u="sng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世界空间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下的顶点法线和顶点位置信息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6712358" y="2062755"/>
            <a:ext cx="439624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lang="en-US" altLang="zh-CN" sz="2800" spc="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v2f</a:t>
            </a:r>
            <a:r>
              <a:rPr lang="zh-CN" altLang="en-US" sz="2800" spc="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lang="en-US" altLang="zh-CN" sz="2800" spc="0" dirty="0" smtClean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317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2709215"/>
            <a:ext cx="350900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lang="en-US" altLang="zh-CN" sz="2800" spc="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v2f</a:t>
            </a:r>
            <a:r>
              <a:rPr lang="zh-CN" altLang="en-US" sz="2800" spc="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lang="en-US" altLang="zh-CN" sz="2800" spc="0" dirty="0" smtClean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3266572"/>
            <a:ext cx="3481579" cy="346015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61" y="3719608"/>
            <a:ext cx="6203658" cy="3007117"/>
          </a:xfrm>
          <a:prstGeom prst="rect">
            <a:avLst/>
          </a:prstGeom>
        </p:spPr>
      </p:pic>
      <p:sp>
        <p:nvSpPr>
          <p:cNvPr id="21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230861" y="2395791"/>
            <a:ext cx="5728605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ppdata---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顶点输入数据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结构体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ert---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顶点着色器名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v2f---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顶点输出数据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结构体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lvl="0">
              <a:defRPr/>
            </a:pPr>
            <a:r>
              <a:rPr lang="en-US" altLang="zh-CN" sz="14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vertexToFragment</a:t>
            </a: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813273" y="1404632"/>
            <a:ext cx="16212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</a:t>
            </a:r>
          </a:p>
        </p:txBody>
      </p:sp>
      <p:sp>
        <p:nvSpPr>
          <p:cNvPr id="23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813273" y="3253484"/>
            <a:ext cx="16212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v2f</a:t>
            </a:r>
          </a:p>
        </p:txBody>
      </p:sp>
      <p:sp>
        <p:nvSpPr>
          <p:cNvPr id="2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779798" y="2329058"/>
            <a:ext cx="16212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vert</a:t>
            </a: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10623896" y="1828465"/>
            <a:ext cx="0" cy="42197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10623896" y="2759945"/>
            <a:ext cx="0" cy="42197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383653" y="1875930"/>
            <a:ext cx="16212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传入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369632" y="2833115"/>
            <a:ext cx="16212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传出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599906" y="691403"/>
            <a:ext cx="425889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简单理解：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顶点数据通过语义获得，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将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其用变量储存在结构体中，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在顶点着色器中修改变量，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最终使用语义将其传出顶点着色器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0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612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5035958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官方文档链接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76382" y="250915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语义是由</a:t>
            </a:r>
            <a:r>
              <a:rPr lang="en-US" altLang="zh-CN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Mesh Render</a:t>
            </a: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组件提供的</a:t>
            </a:r>
            <a:b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调用</a:t>
            </a:r>
            <a:r>
              <a:rPr lang="en-US" altLang="zh-CN" sz="240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DrawCall</a:t>
            </a: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就会发送给</a:t>
            </a:r>
            <a:r>
              <a:rPr lang="en-US" altLang="zh-CN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</a:p>
        </p:txBody>
      </p:sp>
      <p:sp>
        <p:nvSpPr>
          <p:cNvPr id="4" name="矩形 3"/>
          <p:cNvSpPr/>
          <p:nvPr/>
        </p:nvSpPr>
        <p:spPr>
          <a:xfrm>
            <a:off x="1324449" y="3518225"/>
            <a:ext cx="78069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i="1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输入和输出变量需要通过语义来表明 其“意图”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63579" y="4400088"/>
            <a:ext cx="3572379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顶点输入输入语义：</a:t>
            </a:r>
            <a:endParaRPr lang="en-US" altLang="zh-CN" sz="2400" spc="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顶点位置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顶点法线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TEXCOORDx---UV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坐标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TANGENT---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切线矢量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顶点色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633" y="4286422"/>
            <a:ext cx="3655497" cy="1633897"/>
          </a:xfrm>
          <a:prstGeom prst="rect">
            <a:avLst/>
          </a:prstGeom>
        </p:spPr>
      </p:pic>
      <p:cxnSp>
        <p:nvCxnSpPr>
          <p:cNvPr id="36" name="直接箭头连接符 35"/>
          <p:cNvCxnSpPr/>
          <p:nvPr/>
        </p:nvCxnSpPr>
        <p:spPr>
          <a:xfrm>
            <a:off x="7787228" y="5045685"/>
            <a:ext cx="1700803" cy="72693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9144000" y="5799136"/>
            <a:ext cx="29204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40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UnityCG.cginc</a:t>
            </a:r>
            <a:r>
              <a:rPr lang="zh-CN" altLang="en-US" sz="240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</a:t>
            </a:r>
            <a:endParaRPr lang="en-US" altLang="zh-CN" sz="2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959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顶点输出语义：</a:t>
            </a:r>
            <a:endParaRPr lang="en-US" altLang="zh-CN" sz="2400" spc="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61759" y="4034851"/>
            <a:ext cx="50433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SV_POSITION-</a:t>
            </a:r>
            <a:r>
              <a:rPr lang="en-US" altLang="zh-CN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</a:t>
            </a:r>
            <a:r>
              <a:rPr lang="zh-CN" altLang="en-US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裁剪空间位置输出</a:t>
            </a:r>
            <a:endParaRPr lang="en-US" altLang="zh-CN" sz="24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32" y="2597400"/>
            <a:ext cx="4488241" cy="3884441"/>
          </a:xfrm>
          <a:prstGeom prst="rect">
            <a:avLst/>
          </a:prstGeom>
        </p:spPr>
      </p:pic>
      <p:sp>
        <p:nvSpPr>
          <p:cNvPr id="17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4661394"/>
            <a:ext cx="425889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简单理解：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我需要</a:t>
            </a:r>
            <a:r>
              <a:rPr lang="zh-CN" altLang="en-US" sz="2000" u="sng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最终用于输出的顶点位置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所以需要通过对</a:t>
            </a:r>
            <a:r>
              <a:rPr lang="zh-CN" altLang="en-US" sz="2000" spc="0" dirty="0" smtClean="0">
                <a:solidFill>
                  <a:srgbClr val="92D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物体空间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下的顶点位置进行矩阵变换获得需要的内容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 smtClean="0">
                <a:solidFill>
                  <a:srgbClr val="92D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裁剪空间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下的顶点位置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843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输出语义：</a:t>
            </a:r>
            <a:endParaRPr lang="en-US" altLang="zh-CN" sz="2400" spc="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61759" y="4034851"/>
            <a:ext cx="6571414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</a:t>
            </a:r>
            <a:r>
              <a:rPr lang="zh-CN" altLang="en-US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语义与</a:t>
            </a:r>
            <a:r>
              <a:rPr lang="en-US" altLang="zh-CN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</a:t>
            </a:r>
            <a:r>
              <a:rPr lang="zh-CN" altLang="en-US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endParaRPr lang="en-US" altLang="zh-CN" sz="24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</a:t>
            </a:r>
            <a:r>
              <a:rPr lang="zh-CN" altLang="en-US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语义只能存放</a:t>
            </a:r>
            <a:r>
              <a:rPr lang="en-US" altLang="zh-CN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[0,1]</a:t>
            </a:r>
            <a:r>
              <a:rPr lang="zh-CN" altLang="en-US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之间的内容</a:t>
            </a:r>
            <a:r>
              <a:rPr lang="en-US" altLang="zh-CN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endParaRPr lang="en-US" altLang="zh-CN" sz="240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</a:t>
            </a:r>
            <a:r>
              <a:rPr lang="zh-CN" altLang="en-US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语义什么都能存</a:t>
            </a:r>
            <a:r>
              <a:rPr lang="en-US" altLang="zh-CN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br>
              <a:rPr lang="en-US" altLang="zh-CN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float2 </a:t>
            </a:r>
            <a:r>
              <a:rPr lang="en-US" altLang="zh-CN" sz="2000" dirty="0" err="1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en-US" altLang="zh-CN" sz="200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float4 </a:t>
            </a:r>
            <a:r>
              <a:rPr lang="en-US" altLang="zh-CN" sz="2000" dirty="0" err="1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en-US" altLang="zh-CN" sz="200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两组</a:t>
            </a:r>
            <a:r>
              <a:rPr lang="en-US" altLang="zh-CN" sz="200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float2 </a:t>
            </a:r>
            <a:r>
              <a:rPr lang="en-US" altLang="zh-CN" sz="2000" dirty="0" err="1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200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放在一起</a:t>
            </a:r>
            <a:endParaRPr lang="en-US" altLang="zh-CN" sz="200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</a:t>
            </a:r>
            <a:r>
              <a:rPr lang="en-US" altLang="zh-CN" sz="200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loat3 </a:t>
            </a:r>
            <a:r>
              <a:rPr lang="en-US" altLang="zh-CN" sz="2000" dirty="0" err="1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wNormal</a:t>
            </a:r>
            <a:r>
              <a:rPr lang="en-US" altLang="zh-CN" sz="200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	float3x3 </a:t>
            </a:r>
            <a:r>
              <a:rPr lang="en-US" altLang="zh-CN" sz="2000" dirty="0" err="1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tbn</a:t>
            </a:r>
            <a:endParaRPr lang="en-US" altLang="zh-CN" sz="200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6201624" y="2577843"/>
            <a:ext cx="548416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</a:t>
            </a:r>
            <a:r>
              <a:rPr lang="zh-CN" altLang="en-US" sz="24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语义其实是旧系统的内容，大部分现代</a:t>
            </a:r>
            <a:r>
              <a:rPr lang="en-US" altLang="zh-CN" sz="24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GPU</a:t>
            </a:r>
            <a:r>
              <a:rPr lang="zh-CN" altLang="en-US" sz="24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不关心</a:t>
            </a:r>
            <a:endParaRPr lang="en-US" altLang="zh-CN" sz="2400" spc="0" dirty="0" smtClean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所以除了</a:t>
            </a:r>
            <a:r>
              <a:rPr lang="en-US" altLang="zh-CN" sz="2400" spc="0" dirty="0" err="1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</a:t>
            </a:r>
            <a:r>
              <a:rPr lang="zh-CN" altLang="en-US" sz="24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需要使用</a:t>
            </a:r>
            <a:r>
              <a:rPr lang="en-US" altLang="zh-CN" sz="24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SV_POSITION</a:t>
            </a:r>
            <a:r>
              <a:rPr lang="zh-CN" altLang="en-US" sz="24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其他一律使用</a:t>
            </a:r>
            <a:r>
              <a:rPr lang="en-US" altLang="zh-CN" sz="2400" spc="0" dirty="0" err="1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TEXCOORDx</a:t>
            </a:r>
            <a:r>
              <a:rPr lang="zh-CN" altLang="en-US" sz="24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即可</a:t>
            </a:r>
            <a:endParaRPr lang="en-US" altLang="zh-CN" sz="2400" spc="0" dirty="0" smtClean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47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1875568" y="1174072"/>
            <a:ext cx="609600" cy="99866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2183606" y="1659731"/>
            <a:ext cx="455408" cy="395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3" name="iSHEJI-4">
            <a:extLst>
              <a:ext uri="{FF2B5EF4-FFF2-40B4-BE49-F238E27FC236}">
                <a16:creationId xmlns:a16="http://schemas.microsoft.com/office/drawing/2014/main" xmlns="" id="{519CCD01-8B55-9F47-49E8-EB94BDA9B143}"/>
              </a:ext>
            </a:extLst>
          </p:cNvPr>
          <p:cNvSpPr/>
          <p:nvPr/>
        </p:nvSpPr>
        <p:spPr>
          <a:xfrm>
            <a:off x="2293819" y="2868114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2874404" y="2929669"/>
            <a:ext cx="278401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lang="zh-CN" altLang="en-US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xmlns="" id="{5E5E03D1-6CAB-EC36-48E7-8C089D23861A}"/>
              </a:ext>
            </a:extLst>
          </p:cNvPr>
          <p:cNvSpPr/>
          <p:nvPr/>
        </p:nvSpPr>
        <p:spPr>
          <a:xfrm>
            <a:off x="2293819" y="3540689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xmlns="" id="{19BD378E-9994-29CE-A0A2-D2455449D86B}"/>
              </a:ext>
            </a:extLst>
          </p:cNvPr>
          <p:cNvSpPr/>
          <p:nvPr/>
        </p:nvSpPr>
        <p:spPr>
          <a:xfrm>
            <a:off x="2293819" y="4214502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1" name="iSHEJI-16">
            <a:extLst>
              <a:ext uri="{FF2B5EF4-FFF2-40B4-BE49-F238E27FC236}">
                <a16:creationId xmlns:a16="http://schemas.microsoft.com/office/drawing/2014/main" xmlns="" id="{7BBD72A9-5114-8E4C-5410-B493E568AA35}"/>
              </a:ext>
            </a:extLst>
          </p:cNvPr>
          <p:cNvSpPr/>
          <p:nvPr/>
        </p:nvSpPr>
        <p:spPr>
          <a:xfrm>
            <a:off x="5265265" y="1406834"/>
            <a:ext cx="2354778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目录</a:t>
            </a:r>
          </a:p>
        </p:txBody>
      </p:sp>
      <p:sp>
        <p:nvSpPr>
          <p:cNvPr id="3" name="iSHEJI-17">
            <a:extLst>
              <a:ext uri="{FF2B5EF4-FFF2-40B4-BE49-F238E27FC236}">
                <a16:creationId xmlns:a16="http://schemas.microsoft.com/office/drawing/2014/main" xmlns="" id="{BB951A73-D8B7-1D78-3A36-BB10BEF720A5}"/>
              </a:ext>
            </a:extLst>
          </p:cNvPr>
          <p:cNvSpPr/>
          <p:nvPr/>
        </p:nvSpPr>
        <p:spPr>
          <a:xfrm>
            <a:off x="2142190" y="1529945"/>
            <a:ext cx="3081659" cy="6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C</a:t>
            </a:r>
            <a:r>
              <a:rPr lang="en-US" altLang="zh-CN" sz="4400" dirty="0">
                <a:solidFill>
                  <a:schemeClr val="tx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atalogue</a:t>
            </a:r>
            <a:endParaRPr lang="zh-CN" altLang="en-US" sz="3200" dirty="0">
              <a:solidFill>
                <a:schemeClr val="tx1"/>
              </a:solidFill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1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2874403" y="3602244"/>
            <a:ext cx="357166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2874403" y="4276057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14">
            <a:extLst>
              <a:ext uri="{FF2B5EF4-FFF2-40B4-BE49-F238E27FC236}">
                <a16:creationId xmlns:a16="http://schemas.microsoft.com/office/drawing/2014/main" xmlns="" id="{19BD378E-9994-29CE-A0A2-D2455449D86B}"/>
              </a:ext>
            </a:extLst>
          </p:cNvPr>
          <p:cNvSpPr/>
          <p:nvPr/>
        </p:nvSpPr>
        <p:spPr>
          <a:xfrm>
            <a:off x="2293819" y="4888315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en-US" altLang="zh-CN" sz="3600" dirty="0" smtClean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2874403" y="4949870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简单的变种</a:t>
            </a:r>
            <a:endParaRPr lang="zh-CN" altLang="en-US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14">
            <a:extLst>
              <a:ext uri="{FF2B5EF4-FFF2-40B4-BE49-F238E27FC236}">
                <a16:creationId xmlns:a16="http://schemas.microsoft.com/office/drawing/2014/main" xmlns="" id="{19BD378E-9994-29CE-A0A2-D2455449D86B}"/>
              </a:ext>
            </a:extLst>
          </p:cNvPr>
          <p:cNvSpPr/>
          <p:nvPr/>
        </p:nvSpPr>
        <p:spPr>
          <a:xfrm>
            <a:off x="2293819" y="5562127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5</a:t>
            </a:r>
            <a:r>
              <a:rPr lang="en-US" altLang="zh-CN" sz="3600" dirty="0" smtClean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2874402" y="5623683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总结</a:t>
            </a:r>
            <a:endParaRPr lang="zh-CN" altLang="en-US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789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输出语义：</a:t>
            </a:r>
            <a:endParaRPr lang="en-US" altLang="zh-CN" sz="2400" spc="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61759" y="403485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插值器限制</a:t>
            </a:r>
            <a:endParaRPr lang="en-US" altLang="zh-CN" sz="20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073" name="Picture 1" descr="https://cdn.nlark.com/yuque/0/2022/png/25565329/1670467695050-d4e210a1-a47d-4df1-8795-abd590f8651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5" y="4459455"/>
            <a:ext cx="11508658" cy="149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6558240" y="3804175"/>
            <a:ext cx="54841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插值器能少用就少用</a:t>
            </a:r>
            <a:endParaRPr lang="en-US" altLang="zh-CN" sz="2400" spc="0" dirty="0" smtClean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148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输出语义：</a:t>
            </a:r>
            <a:endParaRPr lang="en-US" altLang="zh-CN" sz="2400" spc="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61759" y="4034851"/>
            <a:ext cx="896322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lang="en-US" altLang="zh-CN" sz="240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</a:t>
            </a:r>
            <a:r>
              <a:rPr lang="en-US" altLang="zh-CN" sz="240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</a:t>
            </a:r>
            <a:r>
              <a:rPr lang="zh-CN" altLang="en-US" sz="240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是可以的吗，那</a:t>
            </a:r>
            <a:r>
              <a:rPr lang="en-US" altLang="zh-CN" sz="240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TEXCOORD0/1/2/3</a:t>
            </a:r>
            <a:r>
              <a:rPr lang="zh-CN" altLang="en-US" sz="240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又是什么</a:t>
            </a:r>
            <a:endParaRPr lang="en-US" altLang="zh-CN" sz="2400" dirty="0" smtClean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可以认为是简写，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等价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于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TEXCOORD0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20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接下来按顺序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1/2/3/4…</a:t>
            </a:r>
          </a:p>
        </p:txBody>
      </p:sp>
    </p:spTree>
    <p:extLst>
      <p:ext uri="{BB962C8B-B14F-4D97-AF65-F5344CB8AC3E}">
        <p14:creationId xmlns:p14="http://schemas.microsoft.com/office/powerpoint/2010/main" val="280975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</a:t>
            </a:r>
            <a:r>
              <a:rPr lang="zh-CN" altLang="en-US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元输出语义：</a:t>
            </a:r>
            <a:endParaRPr lang="en-US" altLang="zh-CN" sz="2400" spc="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10" y="3363153"/>
            <a:ext cx="4043289" cy="3220527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131009" y="2593711"/>
            <a:ext cx="2860080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大部分情况只需要一个，也就是</a:t>
            </a:r>
            <a:r>
              <a:rPr lang="en-US" altLang="zh-CN" sz="2000" spc="0" dirty="0" err="1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SV_Target</a:t>
            </a: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，所以一般情况不需要片元输出结构体，只需要在片元着色器后加上语义即可</a:t>
            </a:r>
            <a:endParaRPr lang="en-US" altLang="zh-CN" sz="2000" spc="0" dirty="0" smtClean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009" y="4238206"/>
            <a:ext cx="3566148" cy="1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0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</a:t>
            </a:r>
            <a:r>
              <a:rPr lang="zh-CN" altLang="en-US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元输出语义：</a:t>
            </a:r>
            <a:endParaRPr lang="en-US" altLang="zh-CN" sz="2400" spc="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61759" y="4034851"/>
            <a:ext cx="699255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SV_Target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返回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fixed4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颜色，输出屏幕片元颜色值</a:t>
            </a:r>
            <a:endParaRPr lang="en-US" altLang="zh-CN" sz="20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 err="1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SV_TargetN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可以有多个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</a:t>
            </a:r>
            <a:r>
              <a:rPr lang="zh-CN" altLang="en-US" sz="200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多渲染目标渲染技术，</a:t>
            </a:r>
            <a:r>
              <a:rPr lang="en-US" altLang="zh-CN" sz="200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MRT</a:t>
            </a:r>
            <a:endParaRPr lang="en-US" altLang="zh-CN" sz="200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endParaRPr lang="en-US" altLang="zh-CN" sz="20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 err="1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SV_Depth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返回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，输出片元着色器深度</a:t>
            </a:r>
            <a:endParaRPr lang="en-US" altLang="zh-CN" sz="20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541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特殊语义：</a:t>
            </a:r>
            <a:endParaRPr lang="en-US" altLang="zh-CN" sz="2400" spc="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61759" y="4034851"/>
            <a:ext cx="321280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VPOS---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屏幕空间像素位置</a:t>
            </a:r>
            <a:endParaRPr lang="en-US" altLang="zh-CN" sz="20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VFACE---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面对方向</a:t>
            </a:r>
            <a:endParaRPr lang="en-US" altLang="zh-CN" sz="20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 err="1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SV_VertexID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61532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68959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对顶点着色器中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所进行的操作的解释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3725127"/>
            <a:ext cx="3572379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4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模型转世界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世界转观察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观察转裁剪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自动完成裁剪转屏幕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全部完成被称为</a:t>
            </a:r>
            <a:r>
              <a:rPr lang="zh-CN" altLang="en-US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视图变换</a:t>
            </a:r>
            <a:endParaRPr lang="en-US" altLang="zh-CN" sz="24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074" name="Picture 2" descr="snipaste20220111_151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513" y="2515591"/>
            <a:ext cx="6264305" cy="389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85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68959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对顶点着色器中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所进行的操作的解释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704343"/>
            <a:ext cx="7569063" cy="489541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4392639"/>
            <a:ext cx="932821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Object---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物体空间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Clip---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裁剪空间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v.vertex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---POSITION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</a:t>
            </a:r>
            <a:r>
              <a:rPr lang="en-US" altLang="zh-CN" sz="24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---SV_POSITION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接受顶点位置信息，使用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矩阵将其从物体空间转换到裁剪空间，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使用带有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SV_POSITION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语义的</a:t>
            </a:r>
            <a:r>
              <a:rPr lang="en-US" altLang="zh-CN" sz="24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405975" y="6074386"/>
            <a:ext cx="383200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所有</a:t>
            </a:r>
            <a:r>
              <a:rPr lang="en-US" altLang="zh-CN" sz="2800" spc="0" dirty="0" err="1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都有这一句</a:t>
            </a:r>
            <a:endParaRPr lang="en-US" altLang="zh-CN" sz="2800" spc="0" dirty="0" smtClean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20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68959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对顶点着色器中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所进行的操作的解释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4392639"/>
            <a:ext cx="1005973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</a:t>
            </a:r>
            <a:r>
              <a:rPr lang="en-US" altLang="zh-CN" sz="24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ul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矩阵乘法操作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unity_ObjectToWorld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---M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矩阵，物体到世界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所以顶点位置信息从物体空间转换到世界空间，然后用</a:t>
            </a:r>
            <a:r>
              <a:rPr lang="en-US" altLang="zh-CN" sz="24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wPos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变量接收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将法线转到世界空间的函数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其中多进行了</a:t>
            </a:r>
            <a:r>
              <a:rPr lang="zh-CN" altLang="en-US" sz="24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非均匀缩放的处理</a:t>
            </a:r>
            <a:endParaRPr lang="en-US" altLang="zh-CN" sz="24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586882"/>
            <a:ext cx="7759796" cy="72446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201624" y="152479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问题：用什么接收</a:t>
            </a:r>
            <a:endParaRPr lang="en-US" altLang="zh-CN" sz="20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475" y="1985157"/>
            <a:ext cx="4127130" cy="724058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321040" y="2770770"/>
            <a:ext cx="33754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维度根据变量自身而定</a:t>
            </a:r>
            <a:endParaRPr lang="en-US" altLang="zh-CN" sz="24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012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68959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对顶点着色器中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所进行的操作的解释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4392639"/>
            <a:ext cx="932821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简单地传递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821771"/>
            <a:ext cx="2704022" cy="4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3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/>
            </a:r>
            <a:b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元着色器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4228012" y="61891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191214" y="6192149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v.vertex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64826" y="6343087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796629" y="6343087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nipaste20220120_1131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668" y="2862235"/>
            <a:ext cx="5273594" cy="228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3333602" y="5878472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796628" y="587847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一定的操作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不可编程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126357" y="604303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3876712" y="5205860"/>
            <a:ext cx="443696" cy="6177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813650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进入光栅化阶段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</a:t>
            </a:r>
            <a:r>
              <a:rPr lang="zh-CN" altLang="en-US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78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省流：</a:t>
            </a:r>
            <a:endParaRPr lang="en-US" altLang="zh-CN" sz="4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2597401"/>
            <a:ext cx="9592933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是在</a:t>
            </a: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GPU</a:t>
            </a: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上执行的程序</a:t>
            </a: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2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一般程序在</a:t>
            </a:r>
            <a:r>
              <a:rPr lang="en-US" altLang="zh-CN" sz="2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CPU</a:t>
            </a:r>
            <a:r>
              <a:rPr lang="zh-CN" altLang="en-US" sz="2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执行</a:t>
            </a:r>
            <a:endParaRPr lang="en-US" altLang="zh-CN" sz="28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为我们提供了一定的控制，可以修改部分</a:t>
            </a:r>
            <a:r>
              <a:rPr lang="zh-CN" altLang="en-US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</a:t>
            </a: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中的内容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431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/>
            </a:r>
            <a:b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元着色器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4228012" y="61891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191214" y="6192149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v.vertex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64826" y="6343087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796629" y="6343087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3333602" y="5878472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796628" y="587847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一定的操作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不可编程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126357" y="604303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100" name="Picture 4" descr="snipaste20220120_1141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38940"/>
            <a:ext cx="762000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接箭头连接符 19"/>
          <p:cNvCxnSpPr/>
          <p:nvPr/>
        </p:nvCxnSpPr>
        <p:spPr>
          <a:xfrm flipH="1" flipV="1">
            <a:off x="5796628" y="5096384"/>
            <a:ext cx="457275" cy="70586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6281261" y="5223820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813650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进入光栅化阶段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</a:t>
            </a:r>
            <a:r>
              <a:rPr lang="zh-CN" altLang="en-US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45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/>
            </a:r>
            <a:b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元着色器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4228012" y="61891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191214" y="6192149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v.vertex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64826" y="6343087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796629" y="6343087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3333602" y="5878472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796628" y="587847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一定的操作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不可编程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126357" y="604303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5796628" y="5096384"/>
            <a:ext cx="457275" cy="70586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6281261" y="5223820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屏幕映射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194" name="Picture 2" descr="snipaste20220120_1146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98" y="2730577"/>
            <a:ext cx="5339969" cy="225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813650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进入光栅化阶段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</a:t>
            </a:r>
            <a:r>
              <a:rPr lang="zh-CN" altLang="en-US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064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/>
            </a:r>
            <a:b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元着色器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4962964" y="6050749"/>
            <a:ext cx="197361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图元在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屏幕上的信息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002808" y="6327646"/>
            <a:ext cx="20904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40213" y="6318500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520272" y="5844682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三角形遍历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390828" y="605075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3461773" y="5087446"/>
            <a:ext cx="457275" cy="70586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2827334" y="5844683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三角形设置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图元装配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</a:t>
            </a:r>
            <a:r>
              <a:rPr lang="zh-CN" altLang="en-US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42" name="Picture 2" descr="snipaste20220111_1506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88" y="2821926"/>
            <a:ext cx="5704520" cy="217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381744" y="6180051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元信息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189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/>
            </a:r>
            <a:b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元着色器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4962964" y="6050749"/>
            <a:ext cx="197361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图元在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屏幕上的信息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002808" y="6327646"/>
            <a:ext cx="20904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40213" y="6318500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520272" y="5844682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三角形遍历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390828" y="605075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6936576" y="5193792"/>
            <a:ext cx="1040972" cy="58166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2827334" y="5844683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三角形设置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图元装配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</a:t>
            </a:r>
            <a:r>
              <a:rPr lang="zh-CN" altLang="en-US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381744" y="6180051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元信息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1266" name="Picture 2" descr="snipaste20220120_1221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888" y="2700422"/>
            <a:ext cx="5181884" cy="269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6872772" y="3246189"/>
            <a:ext cx="431514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</a:t>
            </a:r>
            <a: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不只有深度信息，</a:t>
            </a:r>
            <a: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同样可以有位置信息、顶点色信息</a:t>
            </a:r>
            <a: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···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965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/>
            </a:r>
            <a:b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元着色器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4976420" y="6180051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片元颜色值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002808" y="6327646"/>
            <a:ext cx="20904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40213" y="6318500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3329087" y="589844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000" spc="0" dirty="0">
              <a:solidFill>
                <a:srgbClr val="FF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29196" y="61412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元信息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3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</a:t>
            </a:r>
            <a:r>
              <a:rPr lang="zh-CN" altLang="en-US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516778" y="589844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0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328872" y="6150856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片元颜色值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4338" name="Picture 2" descr="snipaste20220111_1503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03" y="2821850"/>
            <a:ext cx="6337098" cy="23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接箭头连接符 30"/>
          <p:cNvCxnSpPr/>
          <p:nvPr/>
        </p:nvCxnSpPr>
        <p:spPr>
          <a:xfrm flipV="1">
            <a:off x="3976052" y="5268782"/>
            <a:ext cx="751396" cy="55001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879236" y="3259626"/>
            <a:ext cx="224901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得到的是</a:t>
            </a:r>
            <a:r>
              <a:rPr lang="zh-CN" altLang="en-US" sz="2000" u="sng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如：某一个片元的颜色为红色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(1,0,0)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293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/>
            </a:r>
            <a:b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元着色器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4976420" y="6180051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片元颜色值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002808" y="6327646"/>
            <a:ext cx="20904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40213" y="6318500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4996763" y="5055877"/>
            <a:ext cx="973244" cy="98553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3329087" y="589844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000" spc="0" dirty="0">
              <a:solidFill>
                <a:srgbClr val="FF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29196" y="61412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元信息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631457" y="5231260"/>
            <a:ext cx="53327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抗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锯齿</a:t>
            </a:r>
            <a:r>
              <a:rPr lang="en-US" altLang="zh-CN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可能是在逐片元操作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后</a:t>
            </a:r>
            <a:r>
              <a:rPr lang="en-US" altLang="zh-CN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没搞清</a:t>
            </a:r>
            <a:r>
              <a:rPr lang="en-US" altLang="zh-CN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))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2294" name="Picture 6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45" y="3514754"/>
            <a:ext cx="5668966" cy="136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6921341" y="3773143"/>
            <a:ext cx="26341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MSAA</a:t>
            </a:r>
          </a:p>
          <a:p>
            <a:pPr lvl="0">
              <a:defRPr/>
            </a:pPr>
            <a:r>
              <a:rPr lang="en-US" altLang="zh-CN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SSAA</a:t>
            </a:r>
          </a:p>
        </p:txBody>
      </p:sp>
      <p:sp>
        <p:nvSpPr>
          <p:cNvPr id="23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</a:t>
            </a:r>
            <a:r>
              <a:rPr lang="zh-CN" altLang="en-US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516778" y="589844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0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328872" y="6150856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片元颜色值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716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</a:t>
            </a: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2709215"/>
            <a:ext cx="43724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最简输出</a:t>
            </a: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fixed4</a:t>
            </a: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507682" y="4766301"/>
            <a:ext cx="357237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xyzw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对应着</a:t>
            </a:r>
            <a:r>
              <a:rPr lang="en-US" altLang="zh-CN" sz="2000" spc="0" dirty="0" err="1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rgba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有：</a:t>
            </a:r>
            <a:r>
              <a:rPr lang="en-US" altLang="zh-CN" sz="2000" spc="0" dirty="0" err="1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p.x</a:t>
            </a: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等价于</a:t>
            </a:r>
            <a:r>
              <a:rPr lang="en-US" altLang="zh-CN" sz="2000" spc="0" dirty="0" err="1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p.r</a:t>
            </a:r>
            <a:endParaRPr lang="en-US" altLang="zh-CN" sz="2000" spc="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25134" y="3332787"/>
            <a:ext cx="162416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---R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endParaRPr lang="en-US" altLang="zh-CN" sz="20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y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---G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---B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---A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endParaRPr lang="en-US" altLang="zh-CN" sz="20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796" y="3286707"/>
            <a:ext cx="1772263" cy="34958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60" y="3245357"/>
            <a:ext cx="5820294" cy="2155081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97154" y="5570376"/>
            <a:ext cx="35723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特殊操作：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以下两者等价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99" y="5888028"/>
            <a:ext cx="3268376" cy="605678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H="1" flipV="1">
            <a:off x="9308592" y="2628039"/>
            <a:ext cx="762528" cy="102412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983715" y="2228344"/>
            <a:ext cx="59005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8983715" y="5134858"/>
            <a:ext cx="191494" cy="97481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10460539" y="5134858"/>
            <a:ext cx="292805" cy="97481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636922" y="6164917"/>
            <a:ext cx="885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415526" y="6164916"/>
            <a:ext cx="885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透明度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 flipV="1">
            <a:off x="3877056" y="3140102"/>
            <a:ext cx="1991738" cy="58536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24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</a:t>
            </a: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65492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输出：</a:t>
            </a: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25134" y="3332787"/>
            <a:ext cx="201208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计算光照向量</a:t>
            </a:r>
            <a:endParaRPr lang="en-US" altLang="zh-CN" sz="20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计算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  <a:p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</a:t>
            </a:r>
            <a:endParaRPr lang="en-US" altLang="zh-CN" sz="20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323" y="3962976"/>
            <a:ext cx="8214360" cy="2220628"/>
          </a:xfrm>
          <a:prstGeom prst="rect">
            <a:avLst/>
          </a:prstGeom>
        </p:spPr>
      </p:pic>
      <p:sp>
        <p:nvSpPr>
          <p:cNvPr id="16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61634" y="5566421"/>
            <a:ext cx="26341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注意：光照向量一般都需要</a:t>
            </a:r>
            <a:r>
              <a:rPr lang="en-US" altLang="zh-CN" sz="2000" spc="0" dirty="0" smtClean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normalize()</a:t>
            </a:r>
            <a:endParaRPr lang="en-US" altLang="zh-CN" sz="2000" spc="0" dirty="0">
              <a:solidFill>
                <a:srgbClr val="FF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640" y="716652"/>
            <a:ext cx="1670151" cy="291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0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</a:t>
            </a: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1875849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有四个：</a:t>
            </a: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透明度测试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模板测试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深度测试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3300984" y="3155825"/>
            <a:ext cx="36576" cy="177279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70086" y="6139362"/>
            <a:ext cx="399725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最终输出到</a:t>
            </a:r>
            <a:r>
              <a:rPr lang="zh-CN" altLang="en-US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颜色缓冲区</a:t>
            </a: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3945018" y="3155825"/>
            <a:ext cx="8023665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准备和下一个</a:t>
            </a:r>
            <a:r>
              <a:rPr lang="en-US" altLang="zh-CN" sz="2000" spc="0" dirty="0" err="1" smtClean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 smtClean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的输出进行混合：</a:t>
            </a:r>
            <a:r>
              <a:rPr lang="en-US" altLang="zh-CN" sz="2000" spc="0" dirty="0" smtClean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spc="0" dirty="0" smtClean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</a:t>
            </a: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个场景：蓝天，前面是树，树前面有个人</a:t>
            </a:r>
            <a:r>
              <a:rPr lang="en-US" altLang="zh-CN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先渲染蓝天，完毕后颜色缓冲区全是蓝色，</a:t>
            </a:r>
            <a:endParaRPr lang="en-US" altLang="zh-CN" sz="2000" spc="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再渲染树，通过逐片元操作判断是否替换颜色或者混合颜色，正常来说应该是有树的地方是树的颜色，没树的地方还是蓝色，</a:t>
            </a:r>
            <a:endParaRPr lang="en-US" altLang="zh-CN" sz="2000" spc="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同理，人挡住树的地方是人的颜色</a:t>
            </a:r>
            <a:endParaRPr lang="en-US" altLang="zh-CN" sz="2000" spc="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如果人拿着半透明物体，那么该物体的颜色就会和前面得到的颜色</a:t>
            </a:r>
            <a:r>
              <a:rPr lang="en-US" altLang="zh-CN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在颜色缓冲区中</a:t>
            </a:r>
            <a:r>
              <a:rPr lang="en-US" altLang="zh-CN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进行混合</a:t>
            </a:r>
            <a:endParaRPr lang="en-US" altLang="zh-CN" sz="2000" spc="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4442717" y="5705087"/>
            <a:ext cx="359664" cy="329874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8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</a:t>
            </a: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12777" y="5923312"/>
            <a:ext cx="264518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透明度测试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AlphaTest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剔除</a:t>
            </a:r>
            <a:r>
              <a:rPr lang="zh-CN" altLang="en-US" sz="1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  <a:endParaRPr lang="en-US" altLang="zh-CN" sz="18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16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6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法线剔除、面裁切</a:t>
            </a:r>
            <a:r>
              <a:rPr lang="en-US" altLang="zh-CN" sz="16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06" y="2659035"/>
            <a:ext cx="3199131" cy="30963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570" y="2871204"/>
            <a:ext cx="2949196" cy="29034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203" y="1641662"/>
            <a:ext cx="2865368" cy="1417443"/>
          </a:xfrm>
          <a:prstGeom prst="rect">
            <a:avLst/>
          </a:prstGeom>
        </p:spPr>
      </p:pic>
      <p:sp>
        <p:nvSpPr>
          <p:cNvPr id="16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232345" y="5928884"/>
            <a:ext cx="27556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深度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测试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ZTest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035" y="2659034"/>
            <a:ext cx="3132436" cy="3096347"/>
          </a:xfrm>
          <a:prstGeom prst="rect">
            <a:avLst/>
          </a:prstGeom>
        </p:spPr>
      </p:pic>
      <p:sp>
        <p:nvSpPr>
          <p:cNvPr id="1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4594946" y="5923312"/>
            <a:ext cx="27556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模板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测试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StencilTest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241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2050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660" y="1449227"/>
            <a:ext cx="6795667" cy="509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最简化的</a:t>
            </a:r>
            <a:endParaRPr lang="en-US" altLang="zh-CN" sz="4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716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</a:t>
            </a: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4534224" y="5657719"/>
            <a:ext cx="264518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Blend</a:t>
            </a:r>
          </a:p>
          <a:p>
            <a:pPr lvl="0" algn="ctr">
              <a:defRPr/>
            </a:pPr>
            <a:r>
              <a:rPr lang="zh-CN" altLang="en-US" sz="16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半透明、特效常用</a:t>
            </a:r>
            <a:endParaRPr lang="en-US" altLang="zh-CN" sz="16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2607444"/>
            <a:ext cx="4282811" cy="2773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556" y="2607444"/>
            <a:ext cx="2369585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2597401"/>
            <a:ext cx="959293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大框架：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100879"/>
            <a:ext cx="5982100" cy="3171905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4703696" y="2515916"/>
            <a:ext cx="1517904" cy="59385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667073" y="2258686"/>
            <a:ext cx="26451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名</a:t>
            </a:r>
            <a:endParaRPr lang="en-US" altLang="zh-CN" sz="16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983" y="1534011"/>
            <a:ext cx="4580550" cy="689420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V="1">
            <a:off x="3883171" y="5193792"/>
            <a:ext cx="4172693" cy="57607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405689" y="4793682"/>
            <a:ext cx="264518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备用</a:t>
            </a:r>
            <a:r>
              <a:rPr lang="en-US" altLang="zh-CN" sz="2000" spc="0" dirty="0" err="1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当所有</a:t>
            </a:r>
            <a:r>
              <a:rPr lang="en-US" altLang="zh-CN" sz="16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都不支持当前硬件时调用</a:t>
            </a:r>
            <a:endParaRPr lang="en-US" altLang="zh-CN" sz="12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747102" y="3644042"/>
            <a:ext cx="3875431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一般来说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Off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就没有阴影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1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因为没有添加相应的</a:t>
            </a:r>
            <a:r>
              <a:rPr lang="en-US" altLang="zh-CN" sz="1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</a:p>
          <a:p>
            <a:pPr lvl="0" algn="ctr">
              <a:defRPr/>
            </a:pPr>
            <a:r>
              <a:rPr lang="zh-CN" altLang="en-US" sz="1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但是使用</a:t>
            </a:r>
            <a:r>
              <a:rPr lang="en-US" altLang="zh-CN" sz="1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</a:t>
            </a:r>
            <a:r>
              <a:rPr lang="zh-CN" altLang="en-US" sz="1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就有可能能调用到</a:t>
            </a:r>
            <a:endParaRPr lang="en-US" altLang="zh-CN" sz="11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747102" y="5811119"/>
            <a:ext cx="182035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还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可以有：</a:t>
            </a:r>
            <a:r>
              <a:rPr lang="en-US" altLang="zh-CN" sz="2000" spc="0" dirty="0" err="1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CustomEditorCategory</a:t>
            </a:r>
            <a:endParaRPr lang="en-US" altLang="zh-CN" sz="12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080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属性</a:t>
            </a: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6786757" y="5085076"/>
            <a:ext cx="54052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关键部分</a:t>
            </a:r>
            <a:endParaRPr lang="en-US" altLang="zh-CN" sz="2000" spc="0" dirty="0" smtClean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可以认为是一个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5085076"/>
            <a:ext cx="38754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内部第一句</a:t>
            </a:r>
            <a:endParaRPr lang="en-US" altLang="zh-CN" sz="11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088802"/>
            <a:ext cx="4162947" cy="1959608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3154680" y="4469534"/>
            <a:ext cx="3502152" cy="84294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525557" y="5917180"/>
            <a:ext cx="2944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可以有多</a:t>
            </a:r>
            <a:r>
              <a:rPr lang="zh-CN" altLang="en-US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个，</a:t>
            </a:r>
            <a:endParaRPr lang="en-US" altLang="zh-CN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根据</a:t>
            </a:r>
            <a:r>
              <a:rPr lang="en-US" altLang="zh-CN" dirty="0" err="1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RenderType</a:t>
            </a:r>
            <a:r>
              <a:rPr lang="zh-CN" altLang="en-US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进行替换</a:t>
            </a:r>
            <a:endParaRPr lang="en-US" altLang="zh-CN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985380" y="1229944"/>
            <a:ext cx="1945790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类型有：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Interger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</a:t>
            </a:r>
          </a:p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Range()---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2D---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2DArrary</a:t>
            </a:r>
          </a:p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3D</a:t>
            </a:r>
          </a:p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</a:t>
            </a:r>
          </a:p>
          <a:p>
            <a:pPr lvl="0">
              <a:defRPr/>
            </a:pP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CubeArrary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Color---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Vector---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lang="en-US" altLang="zh-CN" sz="11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696" y="461591"/>
            <a:ext cx="5521659" cy="5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8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854" y="2542075"/>
            <a:ext cx="2999769" cy="3739296"/>
          </a:xfrm>
          <a:prstGeom prst="rect">
            <a:avLst/>
          </a:prstGeom>
        </p:spPr>
      </p:pic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1694329" y="3395899"/>
            <a:ext cx="1846730" cy="52201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465294" y="3711072"/>
            <a:ext cx="1560391" cy="799665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04377" y="3850366"/>
            <a:ext cx="171887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Tags</a:t>
            </a:r>
          </a:p>
          <a:p>
            <a:pPr>
              <a:defRPr/>
            </a:pPr>
            <a:r>
              <a:rPr lang="en-US" altLang="zh-CN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lvl="0">
              <a:defRPr/>
            </a:pP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5167903" y="3884153"/>
            <a:ext cx="2541245" cy="86714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874694" y="3433556"/>
            <a:ext cx="4102799" cy="2092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algn="r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渲染状态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命令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en-US" altLang="zh-CN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   </a:t>
            </a:r>
            <a:r>
              <a:rPr lang="zh-CN" altLang="en-US" sz="1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4"/>
              </a:rPr>
              <a:t>官方文档链接</a:t>
            </a:r>
            <a:endParaRPr lang="en-US" altLang="zh-CN" sz="18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基本上就是</a:t>
            </a:r>
            <a:r>
              <a:rPr lang="zh-CN" altLang="en-US" sz="1800" u="sng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r>
              <a:rPr lang="zh-CN" altLang="en-US" sz="1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设置的地方，常用的有： </a:t>
            </a:r>
            <a:r>
              <a:rPr lang="en-US" altLang="zh-CN" sz="1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          </a:t>
            </a:r>
            <a:r>
              <a:rPr lang="en-US" altLang="zh-CN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Cull</a:t>
            </a:r>
            <a:r>
              <a:rPr lang="zh-CN" altLang="en-US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剔除</a:t>
            </a:r>
            <a:endParaRPr lang="en-US" altLang="zh-CN" sz="16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r">
              <a:defRPr/>
            </a:pPr>
            <a:r>
              <a:rPr lang="en-US" altLang="zh-CN" sz="16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ZTest</a:t>
            </a:r>
            <a:r>
              <a:rPr lang="zh-CN" altLang="en-US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深度测试</a:t>
            </a:r>
            <a:r>
              <a:rPr lang="en-US" altLang="zh-CN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6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ZWrite</a:t>
            </a:r>
            <a:r>
              <a:rPr lang="zh-CN" altLang="en-US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深度写入</a:t>
            </a:r>
            <a:endParaRPr lang="en-US" altLang="zh-CN" sz="16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r">
              <a:defRPr/>
            </a:pPr>
            <a:r>
              <a:rPr lang="en-US" altLang="zh-CN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Stencil</a:t>
            </a:r>
            <a:r>
              <a:rPr lang="zh-CN" altLang="en-US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模板测试</a:t>
            </a:r>
            <a:endParaRPr lang="en-US" altLang="zh-CN" sz="16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r">
              <a:defRPr/>
            </a:pPr>
            <a:r>
              <a:rPr lang="en-US" altLang="zh-CN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Blend</a:t>
            </a:r>
            <a:r>
              <a:rPr lang="zh-CN" altLang="en-US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混合模式</a:t>
            </a:r>
            <a:endParaRPr lang="en-US" altLang="zh-CN" sz="16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r">
              <a:defRPr/>
            </a:pPr>
            <a:r>
              <a:rPr lang="en-US" altLang="zh-CN" sz="16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ColorMask</a:t>
            </a:r>
            <a:r>
              <a:rPr lang="zh-CN" altLang="en-US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颜色遮罩</a:t>
            </a:r>
            <a:endParaRPr lang="en-US" altLang="zh-CN" sz="16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5"/>
          <a:srcRect l="31230" t="3924" r="25940" b="50282"/>
          <a:stretch/>
        </p:blipFill>
        <p:spPr>
          <a:xfrm>
            <a:off x="6938182" y="615506"/>
            <a:ext cx="3874322" cy="1954306"/>
          </a:xfrm>
          <a:prstGeom prst="rect">
            <a:avLst/>
          </a:prstGeom>
        </p:spPr>
      </p:pic>
      <p:cxnSp>
        <p:nvCxnSpPr>
          <p:cNvPr id="42" name="直接箭头连接符 41"/>
          <p:cNvCxnSpPr/>
          <p:nvPr/>
        </p:nvCxnSpPr>
        <p:spPr>
          <a:xfrm flipV="1">
            <a:off x="5418800" y="2246374"/>
            <a:ext cx="704094" cy="161444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167903" y="1661599"/>
            <a:ext cx="1909982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6"/>
              </a:rPr>
              <a:t>官方文档链接</a:t>
            </a:r>
            <a:endParaRPr lang="en-US" altLang="zh-CN" sz="18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名</a:t>
            </a:r>
            <a:r>
              <a:rPr lang="en-US" altLang="zh-CN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9110" y="4613029"/>
            <a:ext cx="1510033" cy="1668342"/>
          </a:xfrm>
          <a:prstGeom prst="rect">
            <a:avLst/>
          </a:prstGeom>
        </p:spPr>
      </p:pic>
      <p:cxnSp>
        <p:nvCxnSpPr>
          <p:cNvPr id="49" name="直接箭头连接符 48"/>
          <p:cNvCxnSpPr/>
          <p:nvPr/>
        </p:nvCxnSpPr>
        <p:spPr>
          <a:xfrm flipH="1">
            <a:off x="1337966" y="5447200"/>
            <a:ext cx="725148" cy="40578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24592" y="5895402"/>
            <a:ext cx="3901093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8"/>
              </a:rPr>
              <a:t>官方文档链接</a:t>
            </a:r>
            <a:endParaRPr lang="en-US" altLang="zh-CN" sz="18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LOD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计算量的评估方式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56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233825" y="4831647"/>
            <a:ext cx="12972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不是渲染网格的</a:t>
            </a:r>
            <a: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LOD</a:t>
            </a:r>
          </a:p>
        </p:txBody>
      </p:sp>
      <p:cxnSp>
        <p:nvCxnSpPr>
          <p:cNvPr id="59" name="直接箭头连接符 58"/>
          <p:cNvCxnSpPr/>
          <p:nvPr/>
        </p:nvCxnSpPr>
        <p:spPr>
          <a:xfrm>
            <a:off x="4978987" y="5470249"/>
            <a:ext cx="1959195" cy="11069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6838246" y="5288554"/>
            <a:ext cx="2153354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6"/>
              </a:rPr>
              <a:t>官方文档链接</a:t>
            </a:r>
            <a:endParaRPr lang="en-US" altLang="zh-CN" sz="18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着色器程序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(CGPROGRAM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段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lvl="0" algn="ctr">
              <a:defRPr/>
            </a:pPr>
            <a:r>
              <a:rPr lang="en-US" altLang="zh-CN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034841" y="6402099"/>
            <a:ext cx="26743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</a:t>
            </a:r>
            <a:r>
              <a:rPr lang="zh-CN" altLang="en-US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r>
              <a:rPr lang="en-US" altLang="zh-CN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CGINCLUDE</a:t>
            </a:r>
            <a:r>
              <a:rPr lang="zh-CN" altLang="en-US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段</a:t>
            </a:r>
            <a:endParaRPr lang="en-US" altLang="zh-CN" sz="16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841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en-US" altLang="zh-CN" sz="2400" spc="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Tags</a:t>
            </a:r>
            <a:r>
              <a:rPr lang="zh-CN" altLang="en-US" sz="2400" spc="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2400" spc="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 Tags</a:t>
            </a:r>
            <a:r>
              <a:rPr lang="zh-CN" altLang="en-US" sz="2400" spc="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的区别</a:t>
            </a:r>
            <a:endParaRPr lang="en-US" altLang="zh-CN" sz="2400" spc="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3066567"/>
            <a:ext cx="728856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从构成上理解：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是父级，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是子级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那么</a:t>
            </a: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Tags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应该用于所有的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而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Tags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应该用于它自己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997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 Tags       </a:t>
            </a:r>
            <a:r>
              <a:rPr lang="zh-CN" altLang="en-US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官方文档链接</a:t>
            </a:r>
            <a:endParaRPr lang="en-US" altLang="zh-CN" sz="24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6" y="3238427"/>
            <a:ext cx="9872443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让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确定怎么执行该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		</a:t>
            </a: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默认值“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Always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，因为没有，所以在没有任何光照或阴影的情况下渲染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常用的有：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/Deferred/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ShadowCaster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           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r>
              <a:rPr lang="en-US" altLang="zh-CN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  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延迟渲染</a:t>
            </a:r>
            <a:r>
              <a:rPr lang="en-US" altLang="zh-CN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   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阴影</a:t>
            </a:r>
            <a:endParaRPr lang="en-US" altLang="zh-CN" sz="2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PassFlags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只提供主方向光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环境光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光照探灯，不提供非重要光源的顶点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球谐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只有一个值“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OnlyDirectional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”，用于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</a:p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只有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RequireOptions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---Pass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QualitySettings.softVegetation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enabled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时启用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只有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091" y="2210637"/>
            <a:ext cx="3463660" cy="915581"/>
          </a:xfrm>
          <a:prstGeom prst="rect">
            <a:avLst/>
          </a:prstGeom>
        </p:spPr>
      </p:pic>
      <p:sp>
        <p:nvSpPr>
          <p:cNvPr id="11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332258" y="3145461"/>
            <a:ext cx="23510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不是这个</a:t>
            </a:r>
            <a:r>
              <a:rPr lang="en-US" altLang="zh-CN" sz="2000" spc="0" dirty="0" err="1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059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en-US" altLang="zh-CN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Tags       </a:t>
            </a:r>
            <a:r>
              <a:rPr lang="zh-CN" altLang="en-US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官方文档链接</a:t>
            </a:r>
            <a:endParaRPr lang="en-US" altLang="zh-CN" sz="24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6" y="3238427"/>
            <a:ext cx="9872443" cy="400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RenderPipeline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兼容性，单独的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不添加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ForceNoShadow</a:t>
            </a: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Casting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是否接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收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这意味着本应该能接收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投射阴影的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在开启后</a:t>
            </a: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强制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不能接收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DisableBatching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是否关闭批处理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Billboard</a:t>
            </a: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效果中需要添加：对于使用同一个</a:t>
            </a:r>
            <a:r>
              <a:rPr lang="en-US" altLang="zh-CN" sz="2000" spc="0" dirty="0" err="1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的物体，本应该是会一起处理</a:t>
            </a:r>
            <a:r>
              <a:rPr lang="en-US" altLang="zh-CN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合批</a:t>
            </a:r>
            <a:r>
              <a:rPr lang="en-US" altLang="zh-CN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，但是它们所在的物体空间都不相同，不能进行</a:t>
            </a:r>
            <a:endParaRPr lang="en-US" altLang="zh-CN" sz="2000" spc="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20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IgnoreProjector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是否忽略投射器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只有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b="49683"/>
          <a:stretch/>
        </p:blipFill>
        <p:spPr>
          <a:xfrm>
            <a:off x="5665694" y="5810947"/>
            <a:ext cx="2886636" cy="867759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6740403" y="1051588"/>
            <a:ext cx="531712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PreviewType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Inspector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中显示的形状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Sphere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、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Plane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、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Skybox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1773" y="1421416"/>
            <a:ext cx="1925756" cy="1351733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206569" y="2776762"/>
            <a:ext cx="301319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还有</a:t>
            </a:r>
            <a:r>
              <a:rPr lang="en-US" altLang="zh-CN" sz="20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CanUseSpriteAtlas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Sprite Packer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已弃用，所以应该不会使用</a:t>
            </a:r>
            <a:endParaRPr lang="en-US" altLang="zh-CN" sz="2000" spc="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4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en-US" altLang="zh-CN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Tags       </a:t>
            </a:r>
            <a:r>
              <a:rPr lang="zh-CN" altLang="en-US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官方文档链接</a:t>
            </a:r>
            <a:endParaRPr lang="en-US" altLang="zh-CN" sz="24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7" y="3238427"/>
            <a:ext cx="3059268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Queue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渲染队列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Background---1000</a:t>
            </a:r>
          </a:p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Geometry---2000    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默认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AlphaTest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---2450</a:t>
            </a:r>
          </a:p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Transparent---3000</a:t>
            </a:r>
          </a:p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Overlay---4000</a:t>
            </a: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值越小，越先渲染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3885544" y="5238974"/>
            <a:ext cx="2986303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要注意：</a:t>
            </a:r>
            <a: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0-2500</a:t>
            </a: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是不透明</a:t>
            </a:r>
            <a: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Opaque</a:t>
            </a:r>
          </a:p>
          <a:p>
            <a:pPr lvl="0">
              <a:defRPr/>
            </a:pPr>
            <a: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2500-5000</a:t>
            </a: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是透明</a:t>
            </a:r>
            <a: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Alpha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不透明从前到后渲染</a:t>
            </a:r>
            <a:endParaRPr lang="en-US" altLang="zh-CN" sz="2000" spc="0" dirty="0" smtClean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透明从后到前渲染</a:t>
            </a:r>
            <a:endParaRPr lang="en-US" altLang="zh-CN" sz="2000" spc="0" dirty="0" smtClean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762003" y="3212107"/>
            <a:ext cx="30592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可以这么写：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865" y="3190720"/>
            <a:ext cx="3821168" cy="3291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353133" y="286441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不要打空格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637" y="3736984"/>
            <a:ext cx="3823396" cy="945716"/>
          </a:xfrm>
          <a:prstGeom prst="rect">
            <a:avLst/>
          </a:prstGeom>
        </p:spPr>
      </p:pic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762003" y="3735327"/>
            <a:ext cx="30592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错误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写法：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93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en-US" altLang="zh-CN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Tags       </a:t>
            </a:r>
            <a:r>
              <a:rPr lang="zh-CN" altLang="en-US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官方文档链接</a:t>
            </a:r>
            <a:endParaRPr lang="en-US" altLang="zh-CN" sz="24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7" y="3238427"/>
            <a:ext cx="39647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RenderType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渲染类型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通过该标签进行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着色器替换技术</a:t>
            </a:r>
            <a:endParaRPr lang="en-US" altLang="zh-CN" sz="2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157" y="4004254"/>
            <a:ext cx="5794144" cy="2593769"/>
          </a:xfrm>
          <a:prstGeom prst="rect">
            <a:avLst/>
          </a:prstGeom>
        </p:spPr>
      </p:pic>
      <p:sp>
        <p:nvSpPr>
          <p:cNvPr id="17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6201623" y="5301138"/>
            <a:ext cx="435128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Camera.RenderWithShader</a:t>
            </a:r>
            <a:endParaRPr lang="en-US" altLang="zh-CN" sz="2000" spc="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Camera.SetReplacementShader</a:t>
            </a:r>
            <a:endParaRPr lang="en-US" altLang="zh-CN" sz="2000" spc="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可以进行替换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839106" y="2756514"/>
            <a:ext cx="425428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</a:t>
            </a:r>
            <a:endParaRPr lang="en-US" altLang="zh-CN" sz="2000" spc="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</a:t>
            </a: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</a:t>
            </a:r>
            <a:r>
              <a:rPr lang="en-US" altLang="zh-CN" sz="2000" spc="0" dirty="0" err="1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RenderType</a:t>
            </a:r>
            <a:r>
              <a:rPr lang="en-US" altLang="zh-CN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=“</a:t>
            </a:r>
            <a:r>
              <a:rPr lang="en-US" altLang="zh-CN" sz="2000" spc="0" dirty="0" err="1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MyShader</a:t>
            </a:r>
            <a:r>
              <a:rPr lang="en-US" altLang="zh-CN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通过脚本可以将所有带有此标签的</a:t>
            </a:r>
            <a:r>
              <a:rPr lang="en-US" altLang="zh-CN" sz="2000" spc="0" dirty="0" err="1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进行替换</a:t>
            </a:r>
            <a:endParaRPr lang="en-US" altLang="zh-CN" sz="2000" spc="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40384" y="4177386"/>
            <a:ext cx="364773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内置着色器标签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709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CGINCLUDE</a:t>
            </a:r>
            <a:r>
              <a:rPr lang="zh-CN" altLang="en-US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段</a:t>
            </a:r>
            <a:endParaRPr lang="en-US" altLang="zh-CN" sz="24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-308310" y="3205453"/>
            <a:ext cx="3964702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#pragma+#include</a:t>
            </a:r>
          </a:p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变量声明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元着色器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792" y="163325"/>
            <a:ext cx="3531366" cy="6694675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H="1" flipV="1">
            <a:off x="6612431" y="431577"/>
            <a:ext cx="840431" cy="12163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544844" y="245285"/>
            <a:ext cx="121058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一定有</a:t>
            </a:r>
            <a:endParaRPr lang="en-US" altLang="zh-CN" dirty="0" smtClean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名字可以改</a:t>
            </a:r>
            <a:endParaRPr lang="en-US" altLang="zh-CN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需要对应</a:t>
            </a:r>
            <a:r>
              <a:rPr lang="en-US" altLang="zh-CN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zh-CN" altLang="en-US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5378696" y="1033542"/>
            <a:ext cx="2025486" cy="133297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700400" y="2255971"/>
            <a:ext cx="3759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</a:t>
            </a:r>
            <a:endParaRPr lang="en-US" altLang="zh-CN" sz="160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#include </a:t>
            </a: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“</a:t>
            </a:r>
            <a:r>
              <a:rPr lang="en-US" altLang="zh-CN" sz="16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Lighting.cginc</a:t>
            </a: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  <a:endParaRPr lang="en-US" altLang="zh-CN" sz="160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6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multi_compile_fwdbase</a:t>
            </a:r>
            <a:endParaRPr lang="zh-CN" altLang="en-US" sz="160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2329698" y="4054908"/>
            <a:ext cx="1139017" cy="57284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571605" y="4709840"/>
            <a:ext cx="53215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可以认为是全局变量，</a:t>
            </a:r>
            <a:endParaRPr lang="en-US" altLang="zh-CN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中有，这里也有，</a:t>
            </a:r>
            <a:endParaRPr lang="en-US" altLang="zh-CN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160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有了</a:t>
            </a:r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在顶点</a:t>
            </a:r>
            <a:r>
              <a:rPr lang="en-US" altLang="zh-CN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片元着色器中才能得到值</a:t>
            </a:r>
            <a:endParaRPr lang="en-US" altLang="zh-CN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16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注意：在</a:t>
            </a:r>
            <a:r>
              <a:rPr lang="en-US" altLang="zh-CN" sz="16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  <a:r>
              <a:rPr lang="zh-CN" altLang="en-US" sz="16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中可以没有，可以从脚本中传入</a:t>
            </a:r>
          </a:p>
        </p:txBody>
      </p:sp>
    </p:spTree>
    <p:extLst>
      <p:ext uri="{BB962C8B-B14F-4D97-AF65-F5344CB8AC3E}">
        <p14:creationId xmlns:p14="http://schemas.microsoft.com/office/powerpoint/2010/main" val="24283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2050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" y="1476066"/>
            <a:ext cx="6795667" cy="509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871917" y="1779879"/>
            <a:ext cx="4096766" cy="4278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首先先要知道物体是怎么样的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顶点数据</a:t>
            </a:r>
            <a:endParaRPr lang="en-US" altLang="zh-CN" sz="2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然后需要知道这些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数据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是否有需要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变动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2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形状</a:t>
            </a:r>
            <a:r>
              <a:rPr lang="en-US" altLang="zh-CN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</a:t>
            </a:r>
            <a:r>
              <a:rPr lang="en-US" altLang="zh-CN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装配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可以将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点变为线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可以将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线变成面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对于每一个片元应该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如何渲染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zh-CN" altLang="en-US" sz="1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片元处理</a:t>
            </a:r>
            <a:r>
              <a:rPr lang="zh-CN" altLang="en-US" sz="1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进行片元的处理</a:t>
            </a:r>
            <a:r>
              <a:rPr lang="en-US" altLang="zh-CN" sz="1800" spc="0" dirty="0" smtClean="0">
                <a:solidFill>
                  <a:schemeClr val="accent4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 smtClean="0">
                <a:solidFill>
                  <a:schemeClr val="accent4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如：剔除</a:t>
            </a:r>
            <a:r>
              <a:rPr lang="en-US" altLang="zh-CN" sz="1800" spc="0" dirty="0" smtClean="0">
                <a:solidFill>
                  <a:schemeClr val="accent4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zh-CN" altLang="en-US" sz="1800" spc="0" dirty="0">
              <a:solidFill>
                <a:schemeClr val="accent4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511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66" y="1476066"/>
            <a:ext cx="9020842" cy="50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3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简单的变种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2005616" y="4276902"/>
            <a:ext cx="205296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可变颜色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(Properties)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701282"/>
            <a:ext cx="4418277" cy="24624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417" y="1701282"/>
            <a:ext cx="4364938" cy="2462436"/>
          </a:xfrm>
          <a:prstGeom prst="rect">
            <a:avLst/>
          </a:prstGeom>
        </p:spPr>
      </p:pic>
      <p:sp>
        <p:nvSpPr>
          <p:cNvPr id="10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691404" y="4276902"/>
            <a:ext cx="20529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反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色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882" y="5760720"/>
            <a:ext cx="6918938" cy="5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7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总结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173869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怎么写</a:t>
            </a:r>
            <a:endParaRPr lang="en-US" altLang="zh-CN" sz="4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401723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中，渲染管线大致为：</a:t>
            </a:r>
            <a:r>
              <a:rPr lang="en-US" altLang="zh-CN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lang="en-US" altLang="zh-CN" sz="24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05157" y="3280739"/>
            <a:ext cx="2669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CPU</a:t>
            </a:r>
            <a:r>
              <a:rPr lang="zh-CN" altLang="en-US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端的顶点数据</a:t>
            </a:r>
            <a:endParaRPr lang="en-US" altLang="zh-CN" sz="240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169664" y="3511571"/>
            <a:ext cx="90728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169664" y="2968504"/>
            <a:ext cx="747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传入</a:t>
            </a:r>
            <a:endParaRPr lang="en-US" altLang="zh-CN" sz="140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40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GPU</a:t>
            </a:r>
            <a:r>
              <a:rPr lang="zh-CN" altLang="en-US" sz="140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端</a:t>
            </a:r>
            <a:endParaRPr lang="en-US" altLang="zh-CN" sz="1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72131" y="328073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40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240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6895680" y="3511571"/>
            <a:ext cx="90728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41451" y="328073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40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40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8703225" y="3874283"/>
            <a:ext cx="0" cy="88059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720612" y="2920214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140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一定的处理</a:t>
            </a:r>
            <a:endParaRPr lang="en-US" altLang="zh-CN" sz="140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140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40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自动</a:t>
            </a:r>
            <a:r>
              <a:rPr lang="en-US" altLang="zh-CN" sz="140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1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201624" y="2603630"/>
            <a:ext cx="24080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z="1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endParaRPr lang="en-US" altLang="zh-CN" sz="14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724431" y="4886759"/>
            <a:ext cx="19575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240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endParaRPr lang="en-US" altLang="zh-CN" sz="240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240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40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存入缓冲区</a:t>
            </a:r>
            <a:r>
              <a:rPr lang="en-US" altLang="zh-CN" sz="240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240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756610" y="4081531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</a:t>
            </a:r>
            <a:r>
              <a:rPr lang="zh-CN" altLang="en-US" sz="140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元操作</a:t>
            </a:r>
            <a:endParaRPr lang="en-US" altLang="zh-CN" sz="1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2610763" y="3754278"/>
            <a:ext cx="129054" cy="65450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2159357" y="4420657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5750219" y="3754278"/>
            <a:ext cx="129054" cy="65450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4387557" y="4435142"/>
            <a:ext cx="2508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zh-CN" altLang="en-US" sz="140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</a:t>
            </a:r>
            <a:r>
              <a:rPr lang="zh-CN" altLang="en-US" sz="140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传入下一阶段</a:t>
            </a:r>
            <a:endParaRPr lang="en-US" altLang="zh-CN" sz="140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40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必要的</a:t>
            </a:r>
            <a:r>
              <a:rPr lang="en-US" altLang="zh-CN" sz="1400" dirty="0" err="1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r>
              <a:rPr lang="en-US" altLang="zh-CN" sz="140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40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40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140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9702825" y="4389308"/>
            <a:ext cx="547599" cy="36557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10026657" y="4764024"/>
            <a:ext cx="151676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存在于</a:t>
            </a:r>
            <a:endParaRPr lang="en-US" altLang="zh-CN" sz="140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40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140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下或</a:t>
            </a:r>
            <a:endParaRPr lang="en-US" altLang="zh-CN" sz="140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40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140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</a:t>
            </a:r>
          </a:p>
        </p:txBody>
      </p:sp>
      <p:sp>
        <p:nvSpPr>
          <p:cNvPr id="41" name="矩形 40"/>
          <p:cNvSpPr/>
          <p:nvPr/>
        </p:nvSpPr>
        <p:spPr>
          <a:xfrm>
            <a:off x="10386373" y="5409979"/>
            <a:ext cx="1656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我统一写在</a:t>
            </a:r>
            <a:r>
              <a:rPr lang="en-US" altLang="zh-CN" sz="140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140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</a:t>
            </a:r>
          </a:p>
        </p:txBody>
      </p:sp>
    </p:spTree>
    <p:extLst>
      <p:ext uri="{BB962C8B-B14F-4D97-AF65-F5344CB8AC3E}">
        <p14:creationId xmlns:p14="http://schemas.microsoft.com/office/powerpoint/2010/main" val="150230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简单的变种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173869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注意点</a:t>
            </a:r>
            <a:endParaRPr lang="en-US" altLang="zh-CN" sz="4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6321523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顶点输入和顶点输出的名字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最好就是这些：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POSITION---vertex</a:t>
            </a: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SV_POSITION---</a:t>
            </a: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输入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变量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名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---v</a:t>
            </a:r>
            <a:r>
              <a:rPr lang="en-US" altLang="zh-CN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918" y="4093457"/>
            <a:ext cx="3026593" cy="295277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2705959" y="4806739"/>
            <a:ext cx="63215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因为有些宏已经规定了名字</a:t>
            </a:r>
            <a:r>
              <a:rPr lang="en-US" altLang="zh-CN" sz="24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0550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9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问题：片元 </a:t>
            </a:r>
            <a:r>
              <a:rPr lang="en-US" altLang="zh-CN" sz="4000" spc="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or </a:t>
            </a:r>
            <a:r>
              <a:rPr lang="zh-CN" altLang="en-US" sz="4000" spc="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像素</a:t>
            </a:r>
            <a:endParaRPr lang="en-US" altLang="zh-CN" sz="4000" spc="0" dirty="0" smtClean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2597401"/>
            <a:ext cx="9592933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像素</a:t>
            </a: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显示在屏幕上的一个单位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</a:t>
            </a:r>
            <a:r>
              <a:rPr lang="zh-CN" altLang="en-US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元</a:t>
            </a: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组成像素的一部分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84" y="3674619"/>
            <a:ext cx="5052208" cy="29295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462" y="3674619"/>
            <a:ext cx="4762583" cy="2926406"/>
          </a:xfrm>
          <a:prstGeom prst="rect">
            <a:avLst/>
          </a:prstGeom>
        </p:spPr>
      </p:pic>
      <p:sp>
        <p:nvSpPr>
          <p:cNvPr id="13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238836" y="1674071"/>
            <a:ext cx="3281291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简单来说，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片元是还没有处理完的像素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当对所有的物体都渲染完毕，此时片元就可以称为像素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687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完整</a:t>
            </a: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5" name="Picture 1" descr="https://cdn.nlark.com/yuque/0/2022/jpeg/25565329/1672231033641-321aaf4c-f5de-4c08-8904-c49b26946ca3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5" y="196102"/>
            <a:ext cx="3953562" cy="651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nipaste20220120_1112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4" y="3614356"/>
            <a:ext cx="5575030" cy="23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12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5841716" y="1715536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官方文档链接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2597401"/>
            <a:ext cx="3572379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顶点位置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顶点法线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TEXCOORDx---UV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坐标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TANGENT---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切线矢量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顶点色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4822793"/>
            <a:ext cx="10615975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快速声明：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4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appdata_base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---POSITION/NORMAL/TEXCOORD*1</a:t>
            </a:r>
          </a:p>
          <a:p>
            <a:pPr>
              <a:defRPr/>
            </a:pPr>
            <a:r>
              <a:rPr lang="en-US" altLang="zh-CN" sz="24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appdata_tan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---POSITION/NORMAL/TEXCOORD*1/TANGENT</a:t>
            </a:r>
          </a:p>
          <a:p>
            <a:pPr>
              <a:defRPr/>
            </a:pPr>
            <a:r>
              <a:rPr lang="en-US" altLang="zh-CN" sz="24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appdata_full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---POSITION/NORMAL/TEXCOORD*4/TANGENT/COLOR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715" y="2597398"/>
            <a:ext cx="4457955" cy="1846662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H="1">
            <a:off x="706737" y="3518025"/>
            <a:ext cx="600948" cy="130476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364027" y="4966074"/>
            <a:ext cx="64996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0087283" y="4082193"/>
            <a:ext cx="659672" cy="62817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575374" y="4822793"/>
            <a:ext cx="64996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785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597401"/>
            <a:ext cx="31830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顶点法线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3165705"/>
            <a:ext cx="3514172" cy="3514172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6728957" y="2597401"/>
            <a:ext cx="31830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顶点位置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883" y="3165705"/>
            <a:ext cx="2873310" cy="3514172"/>
          </a:xfrm>
          <a:prstGeom prst="rect">
            <a:avLst/>
          </a:prstGeom>
        </p:spPr>
      </p:pic>
      <p:sp>
        <p:nvSpPr>
          <p:cNvPr id="1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522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200" dirty="0">
            <a:solidFill>
              <a:schemeClr val="bg1">
                <a:alpha val="80000"/>
              </a:schemeClr>
            </a:solidFill>
            <a:effectLst/>
            <a:latin typeface="阿里巴巴普惠体 2.0 35 Thin" panose="00020600040101010101" pitchFamily="18" charset="-122"/>
            <a:ea typeface="阿里巴巴普惠体 2.0 35 Thin" panose="00020600040101010101" pitchFamily="18" charset="-122"/>
            <a:cs typeface="阿里巴巴普惠体 2.0 45 Light" panose="00020600040101010101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2067</Words>
  <Application>Microsoft Office PowerPoint</Application>
  <PresentationFormat>宽屏</PresentationFormat>
  <Paragraphs>679</Paragraphs>
  <Slides>53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1" baseType="lpstr">
      <vt:lpstr>阿里巴巴普惠体 2.0 35 Thin</vt:lpstr>
      <vt:lpstr>阿里巴巴普惠体 2.0 95 ExtraBold</vt:lpstr>
      <vt:lpstr>宋体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71</cp:revision>
  <dcterms:created xsi:type="dcterms:W3CDTF">2023-01-25T17:41:31Z</dcterms:created>
  <dcterms:modified xsi:type="dcterms:W3CDTF">2023-01-29T09:20:36Z</dcterms:modified>
</cp:coreProperties>
</file>